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</p:sldMasterIdLst>
  <p:notesMasterIdLst>
    <p:notesMasterId r:id="rId24"/>
  </p:notesMasterIdLst>
  <p:handoutMasterIdLst>
    <p:handoutMasterId r:id="rId25"/>
  </p:handoutMasterIdLst>
  <p:sldIdLst>
    <p:sldId id="386" r:id="rId3"/>
    <p:sldId id="354" r:id="rId4"/>
    <p:sldId id="371" r:id="rId5"/>
    <p:sldId id="373" r:id="rId6"/>
    <p:sldId id="384" r:id="rId7"/>
    <p:sldId id="379" r:id="rId8"/>
    <p:sldId id="376" r:id="rId9"/>
    <p:sldId id="375" r:id="rId10"/>
    <p:sldId id="369" r:id="rId11"/>
    <p:sldId id="385" r:id="rId12"/>
    <p:sldId id="377" r:id="rId13"/>
    <p:sldId id="363" r:id="rId14"/>
    <p:sldId id="357" r:id="rId15"/>
    <p:sldId id="378" r:id="rId16"/>
    <p:sldId id="360" r:id="rId17"/>
    <p:sldId id="361" r:id="rId18"/>
    <p:sldId id="362" r:id="rId19"/>
    <p:sldId id="258" r:id="rId20"/>
    <p:sldId id="380" r:id="rId21"/>
    <p:sldId id="381" r:id="rId22"/>
    <p:sldId id="383" r:id="rId23"/>
  </p:sldIdLst>
  <p:sldSz cx="9144000" cy="6858000" type="screen4x3"/>
  <p:notesSz cx="7315200" cy="96012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a Hernandez" initials="SH" lastIdx="5" clrIdx="0"/>
  <p:cmAuthor id="1" name="Victor Vourcos" initials="VV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925700"/>
    <a:srgbClr val="CC7A00"/>
    <a:srgbClr val="14385C"/>
    <a:srgbClr val="899BAD"/>
    <a:srgbClr val="042A45"/>
    <a:srgbClr val="042A43"/>
    <a:srgbClr val="D27D00"/>
    <a:srgbClr val="25629F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83" autoAdjust="0"/>
    <p:restoredTop sz="85677" autoAdjust="0"/>
  </p:normalViewPr>
  <p:slideViewPr>
    <p:cSldViewPr showGuides="1">
      <p:cViewPr>
        <p:scale>
          <a:sx n="70" d="100"/>
          <a:sy n="70" d="100"/>
        </p:scale>
        <p:origin x="-3180" y="-744"/>
      </p:cViewPr>
      <p:guideLst>
        <p:guide orient="horz" pos="672"/>
        <p:guide orient="horz" pos="3936"/>
        <p:guide pos="217"/>
        <p:guide pos="5568"/>
        <p:guide pos="14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2-07T09:14:49.769" idx="4">
    <p:pos x="10" y="10"/>
    <p:text>Same comment as on PH transcript for PH Officer. Do we need to cite the TAC as well? 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238" cy="479425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7" y="2"/>
            <a:ext cx="3170238" cy="479425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95FF3959-2C15-49F3-9D96-0A737AF270DE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20190"/>
            <a:ext cx="3170238" cy="47942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7" y="9120190"/>
            <a:ext cx="3170238" cy="47942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45872DEF-957A-45E4-A4A7-C35282050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75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169920" cy="480060"/>
          </a:xfrm>
          <a:prstGeom prst="rect">
            <a:avLst/>
          </a:prstGeom>
        </p:spPr>
        <p:txBody>
          <a:bodyPr vert="horz" lIns="96997" tIns="48498" rIns="96997" bIns="4849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2"/>
            <a:ext cx="3169920" cy="480060"/>
          </a:xfrm>
          <a:prstGeom prst="rect">
            <a:avLst/>
          </a:prstGeom>
        </p:spPr>
        <p:txBody>
          <a:bodyPr vert="horz" lIns="96997" tIns="48498" rIns="96997" bIns="48498" rtlCol="0"/>
          <a:lstStyle>
            <a:lvl1pPr algn="r">
              <a:defRPr sz="1200"/>
            </a:lvl1pPr>
          </a:lstStyle>
          <a:p>
            <a:fld id="{7A790463-911A-4750-AD2E-671879DD54F4}" type="datetimeFigureOut">
              <a:rPr lang="en-US" smtClean="0"/>
              <a:pPr/>
              <a:t>2/21/2014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997" tIns="48498" rIns="96997" bIns="4849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6997" tIns="48498" rIns="96997" bIns="4849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6"/>
            <a:ext cx="3169920" cy="480060"/>
          </a:xfrm>
          <a:prstGeom prst="rect">
            <a:avLst/>
          </a:prstGeom>
        </p:spPr>
        <p:txBody>
          <a:bodyPr vert="horz" lIns="96997" tIns="48498" rIns="96997" bIns="4849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6"/>
            <a:ext cx="3169920" cy="480060"/>
          </a:xfrm>
          <a:prstGeom prst="rect">
            <a:avLst/>
          </a:prstGeom>
        </p:spPr>
        <p:txBody>
          <a:bodyPr vert="horz" lIns="96997" tIns="48498" rIns="96997" bIns="48498" rtlCol="0" anchor="b"/>
          <a:lstStyle>
            <a:lvl1pPr algn="r">
              <a:defRPr sz="1200"/>
            </a:lvl1pPr>
          </a:lstStyle>
          <a:p>
            <a:fld id="{09541898-D043-4569-A9A6-59B778BECE0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24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26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53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15" indent="-171415">
              <a:buFont typeface="Arial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182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998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998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73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15" indent="-171415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73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15" indent="-171415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64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15" indent="-171415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53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73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15" indent="-171415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53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88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53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264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15" indent="-171415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532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15" indent="-171415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53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53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base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5144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15" indent="-171415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02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532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1898-D043-4569-A9A6-59B778BECE00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53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8.xml"/><Relationship Id="rId7" Type="http://schemas.openxmlformats.org/officeDocument/2006/relationships/image" Target="../media/image3.png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1.xml"/><Relationship Id="rId7" Type="http://schemas.openxmlformats.org/officeDocument/2006/relationships/image" Target="../media/image3.png"/><Relationship Id="rId2" Type="http://schemas.openxmlformats.org/officeDocument/2006/relationships/tags" Target="../tags/tag10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19.xml"/><Relationship Id="rId7" Type="http://schemas.openxmlformats.org/officeDocument/2006/relationships/image" Target="../media/image2.png"/><Relationship Id="rId2" Type="http://schemas.openxmlformats.org/officeDocument/2006/relationships/tags" Target="../tags/tag1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slideMaster" Target="../slideMasters/slideMaster2.xml"/><Relationship Id="rId10" Type="http://schemas.openxmlformats.org/officeDocument/2006/relationships/image" Target="../media/image3.png"/><Relationship Id="rId4" Type="http://schemas.openxmlformats.org/officeDocument/2006/relationships/tags" Target="../tags/tag20.xml"/><Relationship Id="rId9" Type="http://schemas.openxmlformats.org/officeDocument/2006/relationships/oleObject" Target="../embeddings/oleObject6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22.xml"/><Relationship Id="rId7" Type="http://schemas.openxmlformats.org/officeDocument/2006/relationships/image" Target="../media/image2.png"/><Relationship Id="rId2" Type="http://schemas.openxmlformats.org/officeDocument/2006/relationships/tags" Target="../tags/tag2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slideMaster" Target="../slideMasters/slideMaster2.xml"/><Relationship Id="rId10" Type="http://schemas.openxmlformats.org/officeDocument/2006/relationships/image" Target="../media/image3.png"/><Relationship Id="rId4" Type="http://schemas.openxmlformats.org/officeDocument/2006/relationships/tags" Target="../tags/tag23.xml"/><Relationship Id="rId9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oleObject" Target="../embeddings/oleObject9.bin"/><Relationship Id="rId2" Type="http://schemas.openxmlformats.org/officeDocument/2006/relationships/tags" Target="../tags/tag2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oleObject" Target="../embeddings/oleObject10.bin"/><Relationship Id="rId2" Type="http://schemas.openxmlformats.org/officeDocument/2006/relationships/tags" Target="../tags/tag2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oleObject" Target="../embeddings/oleObject11.bin"/><Relationship Id="rId2" Type="http://schemas.openxmlformats.org/officeDocument/2006/relationships/tags" Target="../tags/tag2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5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481010" y="3048000"/>
            <a:ext cx="3862390" cy="1409700"/>
          </a:xfrm>
          <a:noFill/>
        </p:spPr>
        <p:txBody>
          <a:bodyPr wrap="square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481010" y="4676774"/>
            <a:ext cx="3862390" cy="581026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>
              <a:buNone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Subtitle</a:t>
            </a:r>
            <a:endParaRPr lang="en-US" dirty="0"/>
          </a:p>
        </p:txBody>
      </p:sp>
      <p:pic>
        <p:nvPicPr>
          <p:cNvPr id="5" name="Picture 4" descr="TitleFooterBlueandWhite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3738"/>
            <a:ext cx="9144000" cy="864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1040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457200" y="4572000"/>
            <a:ext cx="3886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87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TitleFooterBlueandWhite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3738"/>
            <a:ext cx="9144000" cy="864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104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481009" y="3505200"/>
            <a:ext cx="5100433" cy="1057275"/>
          </a:xfrm>
          <a:noFill/>
        </p:spPr>
        <p:txBody>
          <a:bodyPr wrap="square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481009" y="4612481"/>
            <a:ext cx="5133855" cy="592931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>
              <a:buNone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Subtitle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" y="4591050"/>
            <a:ext cx="51493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  <a:latin typeface="Franklin Gothic Dem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Franklin Gothic Book" pitchFamily="34" charset="0"/>
              </a:defRPr>
            </a:lvl1pPr>
            <a:lvl2pPr>
              <a:defRPr>
                <a:latin typeface="Franklin Gothic Book" pitchFamily="34" charset="0"/>
              </a:defRPr>
            </a:lvl2pPr>
            <a:lvl3pPr>
              <a:defRPr>
                <a:latin typeface="Franklin Gothic Book" pitchFamily="34" charset="0"/>
              </a:defRPr>
            </a:lvl3pPr>
            <a:lvl4pPr>
              <a:defRPr>
                <a:latin typeface="Franklin Gothic Book" pitchFamily="34" charset="0"/>
              </a:defRPr>
            </a:lvl4pPr>
            <a:lvl5pPr>
              <a:defRPr>
                <a:latin typeface="Franklin Gothic Book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64600" y="6578600"/>
            <a:ext cx="211057" cy="187508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0" algn="r" defTabSz="914400" rtl="0" eaLnBrk="1" latinLnBrk="0" hangingPunct="1">
              <a:buNone/>
              <a:def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1">
              <a:spcBef>
                <a:spcPts val="900"/>
              </a:spcBef>
            </a:pPr>
            <a:fld id="{126B356D-DBE9-445A-9C43-3D3F41468F04}" type="slidenum">
              <a:rPr lang="en-US" smtClean="0"/>
              <a:pPr lvl="1">
                <a:spcBef>
                  <a:spcPts val="900"/>
                </a:spcBef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  <a:latin typeface="Franklin Gothic Dem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64600" y="6578600"/>
            <a:ext cx="211057" cy="187508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0" algn="r" defTabSz="914400" rtl="0" eaLnBrk="1" latinLnBrk="0" hangingPunct="1">
              <a:buNone/>
              <a:def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1" indent="-276225">
              <a:spcBef>
                <a:spcPts val="900"/>
              </a:spcBef>
            </a:pPr>
            <a:fld id="{126B356D-DBE9-445A-9C43-3D3F41468F04}" type="slidenum">
              <a:rPr lang="en-US" smtClean="0"/>
              <a:pPr lvl="1" indent="-276225">
                <a:spcBef>
                  <a:spcPts val="900"/>
                </a:spcBef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64600" y="6578600"/>
            <a:ext cx="211057" cy="187508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0" algn="r" defTabSz="914400" rtl="0" eaLnBrk="1" latinLnBrk="0" hangingPunct="1">
              <a:buNone/>
              <a:def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1" indent="-276225">
              <a:spcBef>
                <a:spcPts val="900"/>
              </a:spcBef>
            </a:pPr>
            <a:fld id="{126B356D-DBE9-445A-9C43-3D3F41468F04}" type="slidenum">
              <a:rPr lang="en-US" smtClean="0"/>
              <a:pPr lvl="1" indent="-276225">
                <a:spcBef>
                  <a:spcPts val="900"/>
                </a:spcBef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oot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2850"/>
            <a:ext cx="9144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Heade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9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10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8886825" y="6580188"/>
            <a:ext cx="257175" cy="190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200" dirty="0">
              <a:solidFill>
                <a:prstClr val="white"/>
              </a:solidFill>
              <a:cs typeface="Arial" pitchFamily="34" charset="0"/>
            </a:endParaRPr>
          </a:p>
        </p:txBody>
      </p:sp>
      <p:graphicFrame>
        <p:nvGraphicFramePr>
          <p:cNvPr id="8" name="Object 8" hidden="1"/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11" name="think-cell Slide" r:id="rId9" imgW="0" imgH="0" progId="">
                  <p:embed/>
                </p:oleObj>
              </mc:Choice>
              <mc:Fallback>
                <p:oleObj name="think-cell Slide" r:id="rId9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0" descr="TitleFooterBlueandWhite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4400"/>
            <a:ext cx="91440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HeaderLogo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 userDrawn="1"/>
        </p:nvCxnSpPr>
        <p:spPr>
          <a:xfrm>
            <a:off x="457200" y="4572000"/>
            <a:ext cx="3886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010" y="3048000"/>
            <a:ext cx="3862390" cy="1409700"/>
          </a:xfrm>
          <a:noFill/>
        </p:spPr>
        <p:txBody>
          <a:bodyPr tIns="0" rIns="0" bIns="0" rtlCol="0" anchor="b">
            <a:noAutofit/>
          </a:bodyPr>
          <a:lstStyle>
            <a:lvl1pPr>
              <a:lnSpc>
                <a:spcPct val="90000"/>
              </a:lnSpc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010" y="4676774"/>
            <a:ext cx="3862390" cy="581026"/>
          </a:xfrm>
          <a:noFill/>
        </p:spPr>
        <p:txBody>
          <a:bodyPr rtlCol="0">
            <a:noAutofit/>
          </a:bodyPr>
          <a:lstStyle>
            <a:lvl1pPr marL="0" indent="0" algn="l">
              <a:buNone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27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oot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2850"/>
            <a:ext cx="9144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Heade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9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34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8886825" y="6580188"/>
            <a:ext cx="257175" cy="190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200" dirty="0">
              <a:solidFill>
                <a:prstClr val="white"/>
              </a:solidFill>
              <a:cs typeface="Arial" pitchFamily="34" charset="0"/>
            </a:endParaRPr>
          </a:p>
        </p:txBody>
      </p:sp>
      <p:graphicFrame>
        <p:nvGraphicFramePr>
          <p:cNvPr id="8" name="Object 8" hidden="1"/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35" name="think-cell Slide" r:id="rId9" imgW="0" imgH="0" progId="">
                  <p:embed/>
                </p:oleObj>
              </mc:Choice>
              <mc:Fallback>
                <p:oleObj name="think-cell Slide" r:id="rId9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0" descr="TitleFooterBlueandWhite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4400"/>
            <a:ext cx="91440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HeaderLogo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 userDrawn="1"/>
        </p:nvCxnSpPr>
        <p:spPr>
          <a:xfrm>
            <a:off x="457200" y="4572000"/>
            <a:ext cx="4191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010" y="3124200"/>
            <a:ext cx="4114800" cy="1409700"/>
          </a:xfrm>
          <a:noFill/>
        </p:spPr>
        <p:txBody>
          <a:bodyPr tIns="0" rIns="0" bIns="0" rtlCol="0" anchor="b">
            <a:noAutofit/>
          </a:bodyPr>
          <a:lstStyle>
            <a:lvl1pPr>
              <a:lnSpc>
                <a:spcPct val="90000"/>
              </a:lnSpc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010" y="4600574"/>
            <a:ext cx="4114800" cy="790575"/>
          </a:xfrm>
          <a:noFill/>
        </p:spPr>
        <p:txBody>
          <a:bodyPr rtlCol="0">
            <a:noAutofit/>
          </a:bodyPr>
          <a:lstStyle>
            <a:lvl1pPr marL="0" indent="0" algn="l">
              <a:buNone/>
              <a:def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2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oote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2850"/>
            <a:ext cx="9144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Head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9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16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8886825" y="6580188"/>
            <a:ext cx="257175" cy="190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  <a:latin typeface="Franklin Gothic Dem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Franklin Gothic Book" pitchFamily="34" charset="0"/>
              </a:defRPr>
            </a:lvl1pPr>
            <a:lvl2pPr>
              <a:defRPr>
                <a:latin typeface="Franklin Gothic Book" pitchFamily="34" charset="0"/>
              </a:defRPr>
            </a:lvl2pPr>
            <a:lvl3pPr>
              <a:defRPr>
                <a:latin typeface="Franklin Gothic Book" pitchFamily="34" charset="0"/>
              </a:defRPr>
            </a:lvl3pPr>
            <a:lvl4pPr>
              <a:defRPr>
                <a:latin typeface="Franklin Gothic Book" pitchFamily="34" charset="0"/>
              </a:defRPr>
            </a:lvl4pPr>
            <a:lvl5pPr>
              <a:defRPr>
                <a:latin typeface="Franklin Gothic Book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864600" y="6578600"/>
            <a:ext cx="211138" cy="187325"/>
          </a:xfr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0" lvl="1" algn="r" defTabSz="914400" rtl="0" eaLnBrk="1" latinLnBrk="0" hangingPunct="1">
              <a:buNone/>
              <a:def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1">
              <a:defRPr/>
            </a:pPr>
            <a:fld id="{5F466E4D-B380-4FA8-8A27-E94984C6EDE5}" type="slidenum">
              <a:rPr>
                <a:solidFill>
                  <a:prstClr val="white"/>
                </a:solidFill>
              </a:rPr>
              <a:pPr lvl="1">
                <a:defRPr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828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oote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2850"/>
            <a:ext cx="9144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Head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9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40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8886825" y="6580188"/>
            <a:ext cx="257175" cy="190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  <a:latin typeface="Franklin Gothic Dem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864600" y="6578600"/>
            <a:ext cx="211138" cy="187325"/>
          </a:xfr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0" lvl="1" indent="-276225" algn="r" defTabSz="914400" rtl="0" eaLnBrk="1" latinLnBrk="0" hangingPunct="1">
              <a:buNone/>
              <a:def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1">
              <a:defRPr/>
            </a:pPr>
            <a:fld id="{D894D9DF-41A3-4683-AB85-46FAA9ECE247}" type="slidenum">
              <a:rPr>
                <a:solidFill>
                  <a:prstClr val="white"/>
                </a:solidFill>
              </a:rPr>
              <a:pPr lvl="1">
                <a:defRPr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834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oote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2850"/>
            <a:ext cx="9144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Head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9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64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8886825" y="6580188"/>
            <a:ext cx="257175" cy="190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864600" y="6578600"/>
            <a:ext cx="211138" cy="187325"/>
          </a:xfr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0" lvl="1" indent="-276225" algn="r" defTabSz="914400" rtl="0" eaLnBrk="1" latinLnBrk="0" hangingPunct="1">
              <a:buNone/>
              <a:def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1">
              <a:defRPr/>
            </a:pPr>
            <a:fld id="{36F9F0D5-9916-44B3-95C6-19D267C5A3DC}" type="slidenum">
              <a:rPr>
                <a:solidFill>
                  <a:prstClr val="white"/>
                </a:solidFill>
              </a:rPr>
              <a:pPr lvl="1">
                <a:defRPr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83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12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.xml"/><Relationship Id="rId7" Type="http://schemas.openxmlformats.org/officeDocument/2006/relationships/vmlDrawing" Target="../drawings/vmlDrawing4.vml"/><Relationship Id="rId12" Type="http://schemas.openxmlformats.org/officeDocument/2006/relationships/tags" Target="../tags/tag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11" Type="http://schemas.openxmlformats.org/officeDocument/2006/relationships/tags" Target="../tags/tag16.xml"/><Relationship Id="rId5" Type="http://schemas.openxmlformats.org/officeDocument/2006/relationships/slideLayout" Target="../slideLayouts/slideLayout10.xml"/><Relationship Id="rId15" Type="http://schemas.openxmlformats.org/officeDocument/2006/relationships/oleObject" Target="../embeddings/oleObject4.bin"/><Relationship Id="rId10" Type="http://schemas.openxmlformats.org/officeDocument/2006/relationships/tags" Target="../tags/tag15.xml"/><Relationship Id="rId4" Type="http://schemas.openxmlformats.org/officeDocument/2006/relationships/slideLayout" Target="../slideLayouts/slideLayout9.xml"/><Relationship Id="rId9" Type="http://schemas.openxmlformats.org/officeDocument/2006/relationships/tags" Target="../tags/tag1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oter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2906"/>
            <a:ext cx="9144000" cy="565094"/>
          </a:xfrm>
          <a:prstGeom prst="rect">
            <a:avLst/>
          </a:prstGeom>
        </p:spPr>
      </p:pic>
      <p:pic>
        <p:nvPicPr>
          <p:cNvPr id="4" name="Picture 3" descr="Header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1576"/>
          </a:xfrm>
          <a:prstGeom prst="rect">
            <a:avLst/>
          </a:prstGeom>
        </p:spPr>
      </p:pic>
      <p:graphicFrame>
        <p:nvGraphicFramePr>
          <p:cNvPr id="10" name="Object 9" hidden="1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2" name="think-cell Slide" r:id="rId15" imgW="0" imgH="0" progId="">
                  <p:embed/>
                </p:oleObj>
              </mc:Choice>
              <mc:Fallback>
                <p:oleObj name="think-cell Slide" r:id="rId15" imgW="0" imgH="0" progId="">
                  <p:embed/>
                  <p:pic>
                    <p:nvPicPr>
                      <p:cNvPr id="0" name="Rectangle 1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>
            <p:custDataLst>
              <p:tags r:id="rId9"/>
            </p:custDataLst>
          </p:nvPr>
        </p:nvSpPr>
        <p:spPr>
          <a:xfrm>
            <a:off x="8886825" y="6579399"/>
            <a:ext cx="257175" cy="190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 bwMode="gray">
          <a:xfrm>
            <a:off x="304800" y="76200"/>
            <a:ext cx="8353425" cy="4616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333375" y="1066800"/>
            <a:ext cx="8477250" cy="5181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870949" y="6582395"/>
            <a:ext cx="211057" cy="187507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r" defTabSz="914400" rtl="0" eaLnBrk="1" latinLnBrk="0" hangingPunct="1">
              <a:buNone/>
              <a:def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1">
              <a:spcBef>
                <a:spcPts val="900"/>
              </a:spcBef>
            </a:pPr>
            <a:fld id="{126B356D-DBE9-445A-9C43-3D3F41468F04}" type="slidenum">
              <a:rPr lang="en-US" smtClean="0"/>
              <a:pPr lvl="1">
                <a:spcBef>
                  <a:spcPts val="900"/>
                </a:spcBef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4" r:id="rId4"/>
    <p:sldLayoutId id="2147483655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buNone/>
        <a:defRPr lang="en-US" sz="2400" b="0" kern="1200" dirty="0" smtClean="0">
          <a:solidFill>
            <a:schemeClr val="bg1"/>
          </a:solidFill>
          <a:effectLst/>
          <a:latin typeface="Franklin Gothic Demi" pitchFamily="34" charset="0"/>
          <a:ea typeface="+mn-ea"/>
          <a:cs typeface="Arial" pitchFamily="34" charset="0"/>
        </a:defRPr>
      </a:lvl1pPr>
    </p:titleStyle>
    <p:bodyStyle>
      <a:lvl1pPr marL="230188" indent="-230188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514350" indent="-23018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742950" indent="-17145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97155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–"/>
        <a:defRPr sz="18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1143000" indent="-17145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8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Footer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2850"/>
            <a:ext cx="9144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Header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8" name="Object 9" hidden="1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4" name="think-cell Slide" r:id="rId15" imgW="0" imgH="0" progId="">
                  <p:embed/>
                </p:oleObj>
              </mc:Choice>
              <mc:Fallback>
                <p:oleObj name="think-cell Slide" r:id="rId15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>
            <p:custDataLst>
              <p:tags r:id="rId9"/>
            </p:custDataLst>
          </p:nvPr>
        </p:nvSpPr>
        <p:spPr>
          <a:xfrm>
            <a:off x="8886825" y="6580188"/>
            <a:ext cx="257175" cy="190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 bwMode="auto">
          <a:xfrm>
            <a:off x="304800" y="76200"/>
            <a:ext cx="8353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 entering a full line of text no m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 bwMode="auto">
          <a:xfrm>
            <a:off x="333375" y="1066800"/>
            <a:ext cx="847725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870950" y="6581775"/>
            <a:ext cx="211138" cy="188913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0" lvl="1" indent="0" algn="r" defTabSz="914400" rtl="0" eaLnBrk="1" fontAlgn="auto" latinLnBrk="0" hangingPunct="1">
              <a:spcBef>
                <a:spcPts val="900"/>
              </a:spcBef>
              <a:spcAft>
                <a:spcPts val="0"/>
              </a:spcAft>
              <a:buNone/>
              <a:def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1">
              <a:defRPr/>
            </a:pPr>
            <a:fld id="{1E065DCA-91A8-48E4-9E3E-EE2348D340D6}" type="slidenum">
              <a:rPr>
                <a:solidFill>
                  <a:prstClr val="white"/>
                </a:solidFill>
              </a:rPr>
              <a:pPr lvl="1">
                <a:defRPr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56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lang="en-US" sz="2400" kern="1200" dirty="0">
          <a:solidFill>
            <a:schemeClr val="bg1"/>
          </a:solidFill>
          <a:latin typeface="Franklin Gothic Demi" pitchFamily="34" charset="0"/>
          <a:ea typeface="+mn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Franklin Gothic Demi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Franklin Gothic Demi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Franklin Gothic Demi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Franklin Gothic Demi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Franklin Gothic Demi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Franklin Gothic Demi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Franklin Gothic Demi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Franklin Gothic Demi" pitchFamily="34" charset="0"/>
          <a:cs typeface="Arial" charset="0"/>
        </a:defRPr>
      </a:lvl9pPr>
    </p:titleStyle>
    <p:bodyStyle>
      <a:lvl1pPr marL="230188" indent="-230188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514350" indent="-230188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742950" indent="-1714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97155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1143000" indent="-1714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tm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HarborBridgeDEIS@urs.co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ccharborbridgeproject.com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481010" y="4695825"/>
            <a:ext cx="3938590" cy="790575"/>
          </a:xfrm>
        </p:spPr>
        <p:txBody>
          <a:bodyPr/>
          <a:lstStyle/>
          <a:p>
            <a:r>
              <a:rPr lang="en-US" dirty="0" smtClean="0"/>
              <a:t>Public Hearing</a:t>
            </a:r>
          </a:p>
          <a:p>
            <a:r>
              <a:rPr lang="en-US" dirty="0" smtClean="0">
                <a:latin typeface="Franklin Gothic Book" pitchFamily="34" charset="0"/>
              </a:rPr>
              <a:t>February 18, 2014</a:t>
            </a:r>
            <a:endParaRPr lang="en-US" dirty="0">
              <a:latin typeface="Franklin Gothic Book" pitchFamily="34" charset="0"/>
            </a:endParaRPr>
          </a:p>
        </p:txBody>
      </p:sp>
      <p:pic>
        <p:nvPicPr>
          <p:cNvPr id="218115" name="Picture 3" descr="C:\Users\SPARKER\AppData\Local\Microsoft\Windows\Temporary Internet Files\Content.Outlook\8SU2YA9X\High5_047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284" y="1066800"/>
            <a:ext cx="2164265" cy="1143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19" name="Picture 7" descr="C:\Users\SPARKER\AppData\Local\Microsoft\Windows\Temporary Internet Files\Content.Outlook\8SU2YA9X\I69Cap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2" b="9444"/>
          <a:stretch/>
        </p:blipFill>
        <p:spPr bwMode="auto">
          <a:xfrm>
            <a:off x="6881326" y="4580466"/>
            <a:ext cx="2262674" cy="128693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20" name="Picture 8" descr="C:\Users\SPARKER\AppData\Local\Microsoft\Windows\Temporary Internet Files\Content.Outlook\8SU2YA9X\Sp366_04 (3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 t="955" r="127" b="-353"/>
          <a:stretch/>
        </p:blipFill>
        <p:spPr bwMode="auto">
          <a:xfrm>
            <a:off x="6878216" y="1066800"/>
            <a:ext cx="2262674" cy="352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" t="13654" r="4717" b="22583"/>
          <a:stretch/>
        </p:blipFill>
        <p:spPr bwMode="auto">
          <a:xfrm>
            <a:off x="2434058" y="2209800"/>
            <a:ext cx="216280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99089" y="3111500"/>
            <a:ext cx="3862390" cy="1409700"/>
          </a:xfrm>
        </p:spPr>
        <p:txBody>
          <a:bodyPr/>
          <a:lstStyle/>
          <a:p>
            <a:pPr algn="ctr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US 181 Harbor Bridge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2800" dirty="0" smtClean="0"/>
              <a:t>Project</a:t>
            </a:r>
            <a:endParaRPr lang="en-US" sz="2800" dirty="0"/>
          </a:p>
        </p:txBody>
      </p:sp>
      <p:pic>
        <p:nvPicPr>
          <p:cNvPr id="218117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2" r="1917" b="5301"/>
          <a:stretch/>
        </p:blipFill>
        <p:spPr bwMode="auto">
          <a:xfrm>
            <a:off x="4597399" y="1066800"/>
            <a:ext cx="2277533" cy="173566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14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" t="4263" r="10659" b="-186"/>
          <a:stretch/>
        </p:blipFill>
        <p:spPr bwMode="auto">
          <a:xfrm>
            <a:off x="4597401" y="2743200"/>
            <a:ext cx="2277532" cy="1778000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SA inspector04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1" b="15860"/>
          <a:stretch/>
        </p:blipFill>
        <p:spPr>
          <a:xfrm>
            <a:off x="0" y="1066801"/>
            <a:ext cx="2438400" cy="114762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4704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Tonight’s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77250" cy="5181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Welcome and introductions</a:t>
            </a:r>
          </a:p>
          <a:p>
            <a:r>
              <a:rPr lang="en-US" sz="2000" dirty="0" smtClean="0"/>
              <a:t>Project History and Background</a:t>
            </a:r>
          </a:p>
          <a:p>
            <a:r>
              <a:rPr lang="en-US" sz="2000" dirty="0" smtClean="0"/>
              <a:t>Need and Purpose for Project</a:t>
            </a:r>
          </a:p>
          <a:p>
            <a:r>
              <a:rPr lang="en-US" sz="2000" dirty="0" smtClean="0"/>
              <a:t>Key findings of Draft EIS</a:t>
            </a:r>
          </a:p>
          <a:p>
            <a:r>
              <a:rPr lang="en-US" sz="2000" dirty="0" smtClean="0"/>
              <a:t>The Preferred Alternative</a:t>
            </a:r>
          </a:p>
          <a:p>
            <a:r>
              <a:rPr lang="en-US" sz="2000" dirty="0" smtClean="0"/>
              <a:t>Proposed Park Improvements</a:t>
            </a:r>
          </a:p>
          <a:p>
            <a:r>
              <a:rPr lang="en-US" sz="2000" dirty="0" smtClean="0"/>
              <a:t>Proposed Environmental Justice Mitigation</a:t>
            </a:r>
          </a:p>
          <a:p>
            <a:r>
              <a:rPr lang="en-US" sz="2000" dirty="0" smtClean="0"/>
              <a:t>Next Steps</a:t>
            </a:r>
          </a:p>
          <a:p>
            <a:r>
              <a:rPr lang="en-US" sz="2000" dirty="0" smtClean="0"/>
              <a:t>Public Comment Period</a:t>
            </a:r>
            <a:endParaRPr lang="la-Latn" sz="1800" dirty="0" smtClean="0"/>
          </a:p>
        </p:txBody>
      </p:sp>
    </p:spTree>
    <p:extLst>
      <p:ext uri="{BB962C8B-B14F-4D97-AF65-F5344CB8AC3E}">
        <p14:creationId xmlns:p14="http://schemas.microsoft.com/office/powerpoint/2010/main" val="339553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we here tonight?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Purpose: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To provide an opportunity for public comment on the proposed project, including the preferred alternative</a:t>
            </a:r>
          </a:p>
          <a:p>
            <a:r>
              <a:rPr lang="en-US" dirty="0" smtClean="0"/>
              <a:t>To provide a public forum for presenting views on the social, economic, environmental, and other potential effects</a:t>
            </a:r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2136913" y="3617843"/>
            <a:ext cx="3806825" cy="2468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401597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76200"/>
            <a:ext cx="8353425" cy="461665"/>
          </a:xfrm>
        </p:spPr>
        <p:txBody>
          <a:bodyPr/>
          <a:lstStyle/>
          <a:p>
            <a:pPr algn="ctr"/>
            <a:r>
              <a:rPr lang="en-US" dirty="0" smtClean="0"/>
              <a:t>US 181 Harbor Bridge Draft EIS/Section 4 (f) Evaluation</a:t>
            </a:r>
            <a:endParaRPr lang="en-US" dirty="0"/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0"/>
            <a:ext cx="5065031" cy="5303520"/>
          </a:xfrm>
          <a:prstGeom prst="rect">
            <a:avLst/>
          </a:prstGeom>
          <a:noFill/>
          <a:ln>
            <a:noFill/>
          </a:ln>
          <a:effectLst>
            <a:outerShdw blurRad="4572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61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76200"/>
            <a:ext cx="8353425" cy="461665"/>
          </a:xfrm>
        </p:spPr>
        <p:txBody>
          <a:bodyPr/>
          <a:lstStyle/>
          <a:p>
            <a:pPr algn="ctr"/>
            <a:r>
              <a:rPr lang="en-US" dirty="0" err="1" smtClean="0"/>
              <a:t>TxDOT’s</a:t>
            </a:r>
            <a:r>
              <a:rPr lang="en-US" dirty="0" smtClean="0"/>
              <a:t> Right-of-Way Acquisition Process</a:t>
            </a:r>
            <a:endParaRPr lang="en-US" dirty="0"/>
          </a:p>
        </p:txBody>
      </p:sp>
      <p:pic>
        <p:nvPicPr>
          <p:cNvPr id="2" name="Picture 1" descr="http://crossroads/org/row/bookpurcE.pdf - Windows Internet Explor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0" t="22490" r="31056" b="4418"/>
          <a:stretch/>
        </p:blipFill>
        <p:spPr>
          <a:xfrm>
            <a:off x="838200" y="1066800"/>
            <a:ext cx="3260993" cy="5012676"/>
          </a:xfrm>
          <a:prstGeom prst="rect">
            <a:avLst/>
          </a:prstGeom>
        </p:spPr>
      </p:pic>
      <p:pic>
        <p:nvPicPr>
          <p:cNvPr id="3" name="Picture 2" descr="http://crossroads/org/row/bookreloE.pdf - Windows Internet Explor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7" t="22168" r="31302" b="4578"/>
          <a:stretch/>
        </p:blipFill>
        <p:spPr>
          <a:xfrm>
            <a:off x="4800600" y="1055785"/>
            <a:ext cx="3216925" cy="502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3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Hearing Procedure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Public hearing </a:t>
            </a:r>
            <a:r>
              <a:rPr lang="en-US" dirty="0"/>
              <a:t> </a:t>
            </a:r>
            <a:r>
              <a:rPr lang="en-US" dirty="0" smtClean="0"/>
              <a:t>part of open comment period (Jan 3 – Mar 3, 2014)</a:t>
            </a:r>
          </a:p>
          <a:p>
            <a:r>
              <a:rPr lang="en-US" dirty="0" smtClean="0"/>
              <a:t>We are receiving comments tonight according to TxDOT public hearing procedure. (Questions answered during open house portion of hearing only)</a:t>
            </a:r>
          </a:p>
          <a:p>
            <a:r>
              <a:rPr lang="en-US" dirty="0" smtClean="0"/>
              <a:t>Hearing report will provide responses to all recorded comments (both verbal and written)</a:t>
            </a:r>
          </a:p>
          <a:p>
            <a:r>
              <a:rPr lang="en-US" dirty="0" smtClean="0"/>
              <a:t>Meeting packets available tonight</a:t>
            </a:r>
          </a:p>
          <a:p>
            <a:r>
              <a:rPr lang="en-US" dirty="0" smtClean="0"/>
              <a:t>Opportunity to speak during the comment session that follows this presentation</a:t>
            </a:r>
          </a:p>
          <a:p>
            <a:r>
              <a:rPr lang="en-US" dirty="0" smtClean="0"/>
              <a:t>Comments also may be written or dictated to the court reporter tonight or submitted in writing, via email, or online until March 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60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Harbor Bridge Project?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Replacement of Harbor Bridge</a:t>
            </a:r>
          </a:p>
          <a:p>
            <a:r>
              <a:rPr lang="en-US" dirty="0" smtClean="0"/>
              <a:t>Reconstruction of portions of US 181, I-37 and Crosstown Expressway</a:t>
            </a:r>
          </a:p>
          <a:p>
            <a:r>
              <a:rPr lang="en-US" dirty="0" smtClean="0"/>
              <a:t>Would include reconstruction of I-37/Crosstown interchange</a:t>
            </a:r>
          </a:p>
          <a:p>
            <a:r>
              <a:rPr lang="en-US" dirty="0" smtClean="0"/>
              <a:t>Would not add travel lanes but would include a new shared use bicycle/pedestrian path</a:t>
            </a:r>
          </a:p>
          <a:p>
            <a:r>
              <a:rPr lang="en-US" dirty="0" smtClean="0"/>
              <a:t>Estimated construction cost is $558 – 679 million in 2013 dollars</a:t>
            </a:r>
          </a:p>
          <a:p>
            <a:r>
              <a:rPr lang="en-US" dirty="0" smtClean="0"/>
              <a:t>Estimated date of completion is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3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745" y="76200"/>
            <a:ext cx="8353425" cy="461665"/>
          </a:xfrm>
        </p:spPr>
        <p:txBody>
          <a:bodyPr/>
          <a:lstStyle/>
          <a:p>
            <a:r>
              <a:rPr lang="en-US" dirty="0" smtClean="0"/>
              <a:t>Harbor Bridge Project History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58" y="762000"/>
            <a:ext cx="847725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2003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– </a:t>
            </a:r>
            <a:r>
              <a:rPr lang="en-US" dirty="0" smtClean="0"/>
              <a:t>Completed Feasibility Study to evaluate options for crossing the ship 	   channel</a:t>
            </a:r>
          </a:p>
          <a:p>
            <a:pPr lvl="0">
              <a:buClr>
                <a:srgbClr val="0A1B2B"/>
              </a:buClr>
            </a:pPr>
            <a:r>
              <a:rPr lang="en-US" b="1" dirty="0" smtClean="0">
                <a:solidFill>
                  <a:srgbClr val="FF0000"/>
                </a:solidFill>
              </a:rPr>
              <a:t>2005</a:t>
            </a:r>
            <a:r>
              <a:rPr lang="en-US" dirty="0" smtClean="0">
                <a:solidFill>
                  <a:prstClr val="black"/>
                </a:solidFill>
              </a:rPr>
              <a:t> – Began EIS and schematic (design) development process 	     	    	   including public involvement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2007</a:t>
            </a:r>
            <a:r>
              <a:rPr lang="en-US" b="1" dirty="0" smtClean="0"/>
              <a:t> </a:t>
            </a:r>
            <a:r>
              <a:rPr lang="en-US" dirty="0" smtClean="0"/>
              <a:t>– Expanded project to include managed (tolled) lanes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2011</a:t>
            </a:r>
            <a:r>
              <a:rPr lang="en-US" dirty="0" smtClean="0"/>
              <a:t> – Project reduced to bridge replacement (no tolled lanes); public and    	   agency scoping meetings held to get feedback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2012 </a:t>
            </a:r>
            <a:r>
              <a:rPr lang="en-US" dirty="0" smtClean="0"/>
              <a:t>– Citizens and Technical Advisory Committees reinstituted,  	  	 	   neighborhood meetings held; held public meeting in December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2013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– Draft </a:t>
            </a:r>
            <a:r>
              <a:rPr lang="en-US" dirty="0">
                <a:solidFill>
                  <a:prstClr val="black"/>
                </a:solidFill>
              </a:rPr>
              <a:t>EIS </a:t>
            </a:r>
            <a:r>
              <a:rPr lang="en-US" dirty="0" smtClean="0">
                <a:solidFill>
                  <a:prstClr val="black"/>
                </a:solidFill>
              </a:rPr>
              <a:t>completed and additional public involvement conducted with 	   stakeholders</a:t>
            </a:r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2014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– </a:t>
            </a:r>
            <a:r>
              <a:rPr lang="en-US" dirty="0" smtClean="0"/>
              <a:t>Draft EIS published and additional public involvement offered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</a:t>
            </a:r>
            <a:endParaRPr lang="en-US" sz="1500" dirty="0"/>
          </a:p>
        </p:txBody>
      </p:sp>
      <p:pic>
        <p:nvPicPr>
          <p:cNvPr id="154626" name="Picture 2" descr="C:\Users\Nancy_Gates\AppData\Local\Microsoft\Windows\Temporary Internet Files\Content.Outlook\Z4JAG999\70262_t607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771" y="4114800"/>
            <a:ext cx="3964578" cy="201168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77000" y="6366231"/>
            <a:ext cx="2057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Photo: Caller-Times</a:t>
            </a:r>
          </a:p>
        </p:txBody>
      </p:sp>
      <p:pic>
        <p:nvPicPr>
          <p:cNvPr id="6" name="Picture 2" descr="C:\Users\Nancy_Gates\AppData\Local\Microsoft\Windows\Temporary Internet Files\Content.Outlook\Z4JAG999\795958_t6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615069"/>
            <a:ext cx="2930905" cy="1463040"/>
          </a:xfrm>
          <a:prstGeom prst="rect">
            <a:avLst/>
          </a:prstGeom>
          <a:noFill/>
          <a:effectLst>
            <a:outerShdw blurRad="2794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02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53425" cy="400110"/>
          </a:xfrm>
        </p:spPr>
        <p:txBody>
          <a:bodyPr/>
          <a:lstStyle/>
          <a:p>
            <a:r>
              <a:rPr lang="en-US" sz="2000" dirty="0" smtClean="0"/>
              <a:t>Six Preliminary Alternatives and No-Build Alternative Identified </a:t>
            </a:r>
            <a:endParaRPr lang="en-US" sz="2000" dirty="0"/>
          </a:p>
        </p:txBody>
      </p:sp>
      <p:pic>
        <p:nvPicPr>
          <p:cNvPr id="155650" name="Picture 2" descr="C:\Users\Nancy_Gates\AppData\Local\Microsoft\Windows\Temporary Internet Files\Content.Outlook\Z4JAG999\FIGURE 2 1-1 Preliminary Build Alts Map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40080"/>
            <a:ext cx="5943600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36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cs typeface="Arial" charset="0"/>
              </a:rPr>
              <a:t>Project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477250" cy="556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Proposed replacement of the existing US 181 Harbor Bridge over the Corpus Christi Ship Channel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la-Latn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Need for the proposed project</a:t>
            </a:r>
            <a:endParaRPr lang="la-Latn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Improve Safety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Geometry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Road Grade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Shoulders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Hurricane Evacuation</a:t>
            </a:r>
          </a:p>
          <a:p>
            <a:pPr marL="571500" lvl="2" indent="0" fontAlgn="auto">
              <a:spcAft>
                <a:spcPts val="0"/>
              </a:spcAft>
              <a:buNone/>
              <a:defRPr/>
            </a:pPr>
            <a:endParaRPr lang="en-US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Long term maintenance and operation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Steel Structure Over Salt Water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Fracture Critical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Decrease Overall Maintenance Cost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Reduce Potential Roadway Closures</a:t>
            </a:r>
          </a:p>
          <a:p>
            <a:pPr marL="284162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endParaRPr lang="la-Latn" dirty="0" smtClean="0"/>
          </a:p>
        </p:txBody>
      </p:sp>
      <p:sp>
        <p:nvSpPr>
          <p:cNvPr id="9220" name="Slide Number Placeholder 1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fld id="{817B9192-1ED0-4E59-90E0-AA81ECE93E6B}" type="slidenum">
              <a:rPr>
                <a:solidFill>
                  <a:prstClr val="white"/>
                </a:solidFill>
                <a:cs typeface="Arial" charset="0"/>
              </a:rPr>
              <a:pPr lvl="1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>
              <a:solidFill>
                <a:prstClr val="white"/>
              </a:solidFill>
              <a:cs typeface="Arial" charset="0"/>
            </a:endParaRPr>
          </a:p>
        </p:txBody>
      </p:sp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47800"/>
            <a:ext cx="3346450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23135"/>
            <a:ext cx="3429000" cy="245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76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303"/>
            <a:ext cx="8353425" cy="461665"/>
          </a:xfrm>
        </p:spPr>
        <p:txBody>
          <a:bodyPr/>
          <a:lstStyle/>
          <a:p>
            <a:r>
              <a:rPr lang="en-US" dirty="0" smtClean="0"/>
              <a:t>Six → Four Reasonable Alternatives Considered in Draft EIS</a:t>
            </a:r>
            <a:endParaRPr lang="en-US" dirty="0"/>
          </a:p>
        </p:txBody>
      </p:sp>
      <p:sp>
        <p:nvSpPr>
          <p:cNvPr id="5" name="AutoShape 4"/>
          <p:cNvSpPr>
            <a:spLocks noChangeAspect="1" noChangeArrowheads="1" noTextEdit="1"/>
          </p:cNvSpPr>
          <p:nvPr/>
        </p:nvSpPr>
        <p:spPr bwMode="auto">
          <a:xfrm>
            <a:off x="816429" y="640080"/>
            <a:ext cx="6781800" cy="621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54626" name="Picture 2" descr="C:\Users\Nancy_Gates\AppData\Local\Microsoft\Windows\Temporary Internet Files\Content.Outlook\Z4JAG999\FIGURE 2 3-1 Reasonable Alts Map (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78255"/>
            <a:ext cx="5410200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19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Visualizations of Alternatives</a:t>
            </a:r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20" y="838200"/>
            <a:ext cx="4096699" cy="2743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462" y="3810000"/>
            <a:ext cx="4096698" cy="272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838200"/>
            <a:ext cx="4131482" cy="2743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74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19" y="3810000"/>
            <a:ext cx="4064000" cy="2715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39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Findings of Draft EIS/Section 4(f)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77250" cy="5181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Four reasonable alternatives plus no-build alternative evaluated</a:t>
            </a:r>
          </a:p>
          <a:p>
            <a:r>
              <a:rPr lang="en-US" sz="2000" dirty="0" smtClean="0"/>
              <a:t>Impacts on environment and community assessed</a:t>
            </a:r>
          </a:p>
          <a:p>
            <a:r>
              <a:rPr lang="en-US" sz="2000" dirty="0" smtClean="0"/>
              <a:t>Substantial input received from public regarding four alternatives</a:t>
            </a:r>
          </a:p>
          <a:p>
            <a:r>
              <a:rPr lang="en-US" sz="2000" dirty="0" smtClean="0"/>
              <a:t>Although avoidance and minimization of impact on local parks, recreational areas, wildlife refuges, and historic properties was the goal, all alternatives would have some impact.</a:t>
            </a:r>
          </a:p>
          <a:p>
            <a:r>
              <a:rPr lang="en-US" sz="2000" dirty="0" smtClean="0"/>
              <a:t>Draft EIS identifies a preferred alternative.</a:t>
            </a:r>
          </a:p>
          <a:p>
            <a:pPr lvl="1"/>
            <a:r>
              <a:rPr lang="en-US" sz="1600" dirty="0" smtClean="0"/>
              <a:t>Best meets </a:t>
            </a:r>
            <a:r>
              <a:rPr lang="en-US" sz="1600" dirty="0"/>
              <a:t>need </a:t>
            </a:r>
            <a:r>
              <a:rPr lang="en-US" sz="1600" dirty="0" smtClean="0"/>
              <a:t>and purpose </a:t>
            </a:r>
            <a:r>
              <a:rPr lang="en-US" sz="1600" dirty="0"/>
              <a:t>of </a:t>
            </a:r>
            <a:r>
              <a:rPr lang="en-US" sz="1600" dirty="0" smtClean="0"/>
              <a:t>project</a:t>
            </a:r>
          </a:p>
          <a:p>
            <a:pPr lvl="1"/>
            <a:r>
              <a:rPr lang="en-US" sz="1600" dirty="0" smtClean="0"/>
              <a:t>Has least overall harm</a:t>
            </a:r>
          </a:p>
          <a:p>
            <a:pPr lvl="1"/>
            <a:r>
              <a:rPr lang="en-US" sz="1600" dirty="0" smtClean="0"/>
              <a:t>Has greatest potential for lessening the effects of impacts on environment and community with mitigation</a:t>
            </a:r>
          </a:p>
          <a:p>
            <a:pPr lvl="1"/>
            <a:r>
              <a:rPr lang="en-US" sz="1600" dirty="0" smtClean="0"/>
              <a:t>Maximizes engineering considerations </a:t>
            </a:r>
          </a:p>
          <a:p>
            <a:endParaRPr lang="en-US" sz="2000" dirty="0" smtClean="0"/>
          </a:p>
        </p:txBody>
      </p:sp>
      <p:pic>
        <p:nvPicPr>
          <p:cNvPr id="156675" name="Picture 3" descr="C:\Users\Nancy_Gates\AppData\Local\Microsoft\Windows\Temporary Internet Files\Content.Outlook\Z4JAG999\21235_t6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358640"/>
            <a:ext cx="2485254" cy="1097280"/>
          </a:xfrm>
          <a:prstGeom prst="rect">
            <a:avLst/>
          </a:prstGeom>
          <a:noFill/>
          <a:effectLst>
            <a:outerShdw blurRad="254000" dist="38100" dir="2700000" sx="101000" sy="101000" algn="tl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676" name="Picture 4" descr="C:\Users\Nancy_Gates\AppData\Local\Microsoft\Windows\Temporary Internet Files\Content.Outlook\Z4JAG999\P10008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358640"/>
            <a:ext cx="1950720" cy="1463040"/>
          </a:xfrm>
          <a:prstGeom prst="rect">
            <a:avLst/>
          </a:prstGeom>
          <a:noFill/>
          <a:effectLst>
            <a:outerShdw blurRad="254000" dist="38100" dir="2700000" sx="103000" sy="103000" algn="tl" rotWithShape="0">
              <a:prstClr val="black">
                <a:alpha val="3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25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Preferred Alternative – Red Alternative</a:t>
            </a:r>
            <a:endParaRPr lang="en-US" dirty="0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-1850572" y="533400"/>
            <a:ext cx="11658600" cy="7543800"/>
            <a:chOff x="-1152" y="432"/>
            <a:chExt cx="7344" cy="4752"/>
          </a:xfrm>
        </p:grpSpPr>
        <p:sp>
          <p:nvSpPr>
            <p:cNvPr id="4" name="AutoShape 4"/>
            <p:cNvSpPr>
              <a:spLocks noChangeAspect="1" noChangeArrowheads="1" noTextEdit="1"/>
            </p:cNvSpPr>
            <p:nvPr/>
          </p:nvSpPr>
          <p:spPr bwMode="auto">
            <a:xfrm>
              <a:off x="-1152" y="432"/>
              <a:ext cx="7344" cy="4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15360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24"/>
              <a:ext cx="5781" cy="3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7322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Red Alternative?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5715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Best meets Need and Purpose for project (safety, long-term operation)</a:t>
            </a:r>
          </a:p>
          <a:p>
            <a:pPr marL="284162" lvl="1" indent="0">
              <a:buNone/>
            </a:pPr>
            <a:endParaRPr lang="en-US" sz="1600" dirty="0" smtClean="0"/>
          </a:p>
          <a:p>
            <a:r>
              <a:rPr lang="en-US" sz="2000" dirty="0" smtClean="0"/>
              <a:t>Preserve &amp; improve much of existing connectivity between the facility and surrounding neighborhoods</a:t>
            </a:r>
          </a:p>
          <a:p>
            <a:pPr lvl="1"/>
            <a:r>
              <a:rPr lang="en-US" sz="1600" dirty="0" smtClean="0"/>
              <a:t>Includes all modes of transportation</a:t>
            </a:r>
          </a:p>
          <a:p>
            <a:pPr marL="284162" lvl="1" indent="0">
              <a:buNone/>
            </a:pPr>
            <a:endParaRPr lang="en-US" sz="1600" dirty="0" smtClean="0"/>
          </a:p>
          <a:p>
            <a:r>
              <a:rPr lang="en-US" sz="2000" dirty="0" smtClean="0"/>
              <a:t>Maximizes engineering considerations and accommodates navigational transportation needs of the Port of Corpus Christi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Resolutions endorsing </a:t>
            </a:r>
            <a:r>
              <a:rPr lang="en-US" sz="2000" dirty="0"/>
              <a:t>the preferred </a:t>
            </a:r>
            <a:r>
              <a:rPr lang="en-US" sz="2000" dirty="0" smtClean="0"/>
              <a:t>alternative have been passed by </a:t>
            </a:r>
          </a:p>
          <a:p>
            <a:pPr lvl="1"/>
            <a:r>
              <a:rPr lang="en-US" sz="1600" dirty="0" smtClean="0"/>
              <a:t>Nueces County</a:t>
            </a:r>
          </a:p>
          <a:p>
            <a:pPr lvl="1"/>
            <a:r>
              <a:rPr lang="en-US" sz="1600" dirty="0" smtClean="0"/>
              <a:t>City of Corpus Christi</a:t>
            </a:r>
          </a:p>
          <a:p>
            <a:pPr lvl="1"/>
            <a:r>
              <a:rPr lang="en-US" sz="1600" dirty="0"/>
              <a:t>Corpus Christi </a:t>
            </a:r>
            <a:r>
              <a:rPr lang="en-US" sz="1600" dirty="0" smtClean="0"/>
              <a:t>Metropolitan Planning Organization (MPO) </a:t>
            </a:r>
          </a:p>
          <a:p>
            <a:pPr lvl="1"/>
            <a:r>
              <a:rPr lang="en-US" sz="1600" dirty="0" smtClean="0"/>
              <a:t>Port of Corpus Christi</a:t>
            </a:r>
          </a:p>
          <a:p>
            <a:pPr lvl="1"/>
            <a:r>
              <a:rPr lang="en-US" sz="1600" dirty="0" smtClean="0"/>
              <a:t>Corpus Christi Regional Transportation Authority (RTA)</a:t>
            </a:r>
          </a:p>
          <a:p>
            <a:endParaRPr lang="en-US" sz="2000" dirty="0"/>
          </a:p>
          <a:p>
            <a:r>
              <a:rPr lang="en-US" sz="2000" dirty="0" smtClean="0"/>
              <a:t>Definitive decision will be made by FHWA with a Record of Decision (ROD)</a:t>
            </a:r>
          </a:p>
          <a:p>
            <a:pPr marL="0" indent="0" algn="ctr">
              <a:buNone/>
            </a:pPr>
            <a:endParaRPr lang="en-US" sz="2000" b="1" dirty="0" smtClean="0"/>
          </a:p>
          <a:p>
            <a:pPr marL="0" indent="0">
              <a:buNone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44479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Park Improvement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7725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Designed to reduce effects of project impacts to community</a:t>
            </a:r>
          </a:p>
          <a:p>
            <a:r>
              <a:rPr lang="en-US" sz="2000" dirty="0" smtClean="0"/>
              <a:t>Proposed improvements to:</a:t>
            </a:r>
          </a:p>
          <a:p>
            <a:pPr lvl="1"/>
            <a:r>
              <a:rPr lang="en-US" sz="1600" dirty="0" smtClean="0"/>
              <a:t>TC Ayers Park</a:t>
            </a:r>
          </a:p>
          <a:p>
            <a:pPr lvl="1"/>
            <a:r>
              <a:rPr lang="en-US" sz="1600" dirty="0" smtClean="0"/>
              <a:t>Rincon Channel Wetlands</a:t>
            </a:r>
          </a:p>
          <a:p>
            <a:pPr lvl="1"/>
            <a:r>
              <a:rPr lang="en-US" sz="1600" dirty="0" smtClean="0"/>
              <a:t>Dr. HJ Williams Memorial Park</a:t>
            </a:r>
          </a:p>
          <a:p>
            <a:pPr lvl="1"/>
            <a:r>
              <a:rPr lang="en-US" sz="1600" dirty="0" smtClean="0"/>
              <a:t>Ben Garza Park</a:t>
            </a:r>
          </a:p>
          <a:p>
            <a:pPr lvl="0">
              <a:buClr>
                <a:srgbClr val="0A1B2B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New park at Washington Elementary</a:t>
            </a:r>
          </a:p>
          <a:p>
            <a:pPr marL="0" lvl="0" indent="0">
              <a:buClr>
                <a:srgbClr val="0A1B2B"/>
              </a:buClr>
              <a:buNone/>
            </a:pP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     </a:t>
            </a:r>
            <a:r>
              <a:rPr lang="en-US" sz="2000" dirty="0">
                <a:solidFill>
                  <a:prstClr val="black"/>
                </a:solidFill>
              </a:rPr>
              <a:t>School </a:t>
            </a:r>
            <a:r>
              <a:rPr lang="en-US" sz="2000" dirty="0" smtClean="0">
                <a:solidFill>
                  <a:prstClr val="black"/>
                </a:solidFill>
              </a:rPr>
              <a:t>site</a:t>
            </a:r>
          </a:p>
          <a:p>
            <a:pPr lvl="0">
              <a:buClr>
                <a:srgbClr val="0A1B2B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New walking trail to connect</a:t>
            </a:r>
          </a:p>
          <a:p>
            <a:pPr marL="0" lvl="0" indent="0">
              <a:buClr>
                <a:srgbClr val="0A1B2B"/>
              </a:buClr>
              <a:buNone/>
            </a:pPr>
            <a:r>
              <a:rPr lang="en-US" sz="2000" smtClean="0">
                <a:solidFill>
                  <a:prstClr val="black"/>
                </a:solidFill>
              </a:rPr>
              <a:t>      all </a:t>
            </a:r>
            <a:r>
              <a:rPr lang="en-US" sz="2000" dirty="0" smtClean="0">
                <a:solidFill>
                  <a:prstClr val="black"/>
                </a:solidFill>
              </a:rPr>
              <a:t>parks on </a:t>
            </a:r>
            <a:r>
              <a:rPr lang="en-US" sz="2000" dirty="0" err="1" smtClean="0">
                <a:solidFill>
                  <a:prstClr val="black"/>
                </a:solidFill>
              </a:rPr>
              <a:t>Northside</a:t>
            </a:r>
            <a:r>
              <a:rPr lang="en-US" sz="2000" dirty="0" smtClean="0">
                <a:solidFill>
                  <a:prstClr val="black"/>
                </a:solidFill>
              </a:rPr>
              <a:t>      </a:t>
            </a:r>
            <a:endParaRPr lang="en-US" sz="2000" dirty="0">
              <a:solidFill>
                <a:prstClr val="black"/>
              </a:solidFill>
            </a:endParaRPr>
          </a:p>
          <a:p>
            <a:pPr marL="0" lvl="0" indent="0">
              <a:buClr>
                <a:srgbClr val="0A1B2B"/>
              </a:buClr>
              <a:buNone/>
            </a:pPr>
            <a:endParaRPr lang="en-US" sz="2000" dirty="0">
              <a:solidFill>
                <a:prstClr val="black"/>
              </a:solidFill>
            </a:endParaRPr>
          </a:p>
          <a:p>
            <a:pPr marL="284162" lvl="1" indent="0">
              <a:buNone/>
            </a:pPr>
            <a:endParaRPr lang="en-US" sz="1600" dirty="0"/>
          </a:p>
          <a:p>
            <a:endParaRPr lang="en-US" sz="2000" b="1" dirty="0" smtClean="0"/>
          </a:p>
        </p:txBody>
      </p:sp>
      <p:pic>
        <p:nvPicPr>
          <p:cNvPr id="151554" name="Picture 2" descr="C:\Users\Nancy_Gates\AppData\Local\Microsoft\Windows\Temporary Internet Files\Content.Outlook\Z4JAG999\Ben Garz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067" y="1610008"/>
            <a:ext cx="2743495" cy="3108960"/>
          </a:xfrm>
          <a:prstGeom prst="rect">
            <a:avLst/>
          </a:prstGeom>
          <a:noFill/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02" name="Picture 2" descr="C:\Users\Nancy_Gates\AppData\Local\Microsoft\Windows\Temporary Internet Files\Content.Outlook\Z4JAG999\Washingt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671" y="3581400"/>
            <a:ext cx="2152560" cy="2926080"/>
          </a:xfrm>
          <a:prstGeom prst="rect">
            <a:avLst/>
          </a:prstGeom>
          <a:noFill/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90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53425" cy="461665"/>
          </a:xfrm>
        </p:spPr>
        <p:txBody>
          <a:bodyPr/>
          <a:lstStyle/>
          <a:p>
            <a:r>
              <a:rPr lang="en-US" dirty="0" smtClean="0"/>
              <a:t>Proposed Environmental Justice Mitigation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77250" cy="5181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/>
              <a:t>Workforce </a:t>
            </a:r>
            <a:r>
              <a:rPr lang="en-US" sz="2000" dirty="0" smtClean="0"/>
              <a:t>support for those </a:t>
            </a:r>
            <a:r>
              <a:rPr lang="en-US" sz="2000" dirty="0"/>
              <a:t>affected by </a:t>
            </a:r>
            <a:r>
              <a:rPr lang="en-US" sz="2000" dirty="0" smtClean="0"/>
              <a:t>residential and business </a:t>
            </a:r>
            <a:r>
              <a:rPr lang="en-US" sz="2000" dirty="0"/>
              <a:t>relocations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Recreational improvements for neighborhoods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r>
              <a:rPr lang="en-US" sz="2000" dirty="0"/>
              <a:t>Opportunities for neighborhood residents to </a:t>
            </a:r>
            <a:r>
              <a:rPr lang="en-US" sz="2000" dirty="0" smtClean="0"/>
              <a:t>provide input </a:t>
            </a:r>
            <a:r>
              <a:rPr lang="en-US" sz="2000" dirty="0"/>
              <a:t>in design of areas around bridge/roadways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S</a:t>
            </a:r>
            <a:r>
              <a:rPr lang="en-US" sz="2000" dirty="0" smtClean="0"/>
              <a:t>upport </a:t>
            </a:r>
            <a:r>
              <a:rPr lang="en-US" sz="2000" dirty="0"/>
              <a:t>for improving neighborhood streets (including bicycle/pedestrian improvements)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Identification of additional housing and transportation options, and economic opportunities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Local Transportation Planning that focuses on minority and low-income communities</a:t>
            </a:r>
          </a:p>
          <a:p>
            <a:pPr marL="284162" lvl="1" indent="0">
              <a:buNone/>
            </a:pPr>
            <a:endParaRPr lang="en-US" sz="1600" dirty="0"/>
          </a:p>
          <a:p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74556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Public Involvement Key to Project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Citizens’ and Technical Advisory Committee meetings since 2007</a:t>
            </a:r>
          </a:p>
          <a:p>
            <a:r>
              <a:rPr lang="en-US" sz="2000" dirty="0" smtClean="0"/>
              <a:t>Neighborhood meetings in 2007</a:t>
            </a:r>
          </a:p>
          <a:p>
            <a:r>
              <a:rPr lang="en-US" sz="2000" dirty="0" smtClean="0"/>
              <a:t>Project website</a:t>
            </a:r>
          </a:p>
          <a:p>
            <a:r>
              <a:rPr lang="en-US" sz="2000" dirty="0" smtClean="0"/>
              <a:t>Project newsletters</a:t>
            </a:r>
          </a:p>
          <a:p>
            <a:r>
              <a:rPr lang="en-US" sz="2000" dirty="0"/>
              <a:t>Public scoping meetings held in 2011 </a:t>
            </a:r>
          </a:p>
          <a:p>
            <a:r>
              <a:rPr lang="en-US" sz="2000" dirty="0" smtClean="0"/>
              <a:t>Neighborhood meetings in Fall 2012</a:t>
            </a:r>
          </a:p>
          <a:p>
            <a:r>
              <a:rPr lang="en-US" sz="2000" dirty="0" smtClean="0"/>
              <a:t>Public Meeting in December 2012</a:t>
            </a:r>
          </a:p>
          <a:p>
            <a:r>
              <a:rPr lang="en-US" sz="2000" dirty="0" smtClean="0"/>
              <a:t>Neighborhood meetings on proposed</a:t>
            </a:r>
          </a:p>
          <a:p>
            <a:pPr marL="0" indent="0">
              <a:buNone/>
            </a:pPr>
            <a:r>
              <a:rPr lang="en-US" sz="2000" dirty="0" smtClean="0"/>
              <a:t>     park mitigation in 2013</a:t>
            </a:r>
          </a:p>
          <a:p>
            <a:r>
              <a:rPr lang="en-US" sz="2000" dirty="0" smtClean="0"/>
              <a:t>Meetings with local organizations and stakeholder groups at request </a:t>
            </a:r>
          </a:p>
          <a:p>
            <a:r>
              <a:rPr lang="en-US" sz="2000" dirty="0" smtClean="0"/>
              <a:t>Eight neighborhood open house meetings on Draft EIS in January 2014</a:t>
            </a:r>
          </a:p>
          <a:p>
            <a:r>
              <a:rPr lang="en-US" sz="2000" dirty="0" smtClean="0"/>
              <a:t>“Storefront” meetings with TxDOT project managers every Tuesday and Thursday from Jan </a:t>
            </a:r>
            <a:r>
              <a:rPr lang="en-US" sz="2000" dirty="0"/>
              <a:t>7 to Feb </a:t>
            </a:r>
            <a:r>
              <a:rPr lang="en-US" sz="2000" dirty="0" smtClean="0"/>
              <a:t>27, 2014</a:t>
            </a:r>
            <a:endParaRPr lang="en-US" sz="2000" dirty="0"/>
          </a:p>
          <a:p>
            <a:pPr marL="284162" lvl="1" indent="0">
              <a:buNone/>
            </a:pPr>
            <a:endParaRPr lang="en-US" sz="1600" dirty="0" smtClean="0"/>
          </a:p>
          <a:p>
            <a:pPr marL="284162" lvl="1" indent="0">
              <a:buNone/>
            </a:pPr>
            <a:endParaRPr lang="en-US" sz="1600" dirty="0" smtClean="0"/>
          </a:p>
        </p:txBody>
      </p:sp>
      <p:pic>
        <p:nvPicPr>
          <p:cNvPr id="151554" name="Picture 2" descr="L:\AGE\Temporary\Nancy Gates\Harbor Bridge\IMG_05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267" y="1600200"/>
            <a:ext cx="3048000" cy="228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8353425" cy="830997"/>
          </a:xfrm>
        </p:spPr>
        <p:txBody>
          <a:bodyPr/>
          <a:lstStyle/>
          <a:p>
            <a:r>
              <a:rPr lang="en-US" dirty="0" smtClean="0"/>
              <a:t>Next Steps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38137" y="3505200"/>
            <a:ext cx="8467726" cy="1295400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pPr marL="171450" indent="-171450" algn="ctr">
              <a:buClr>
                <a:schemeClr val="bg1"/>
              </a:buClr>
            </a:pPr>
            <a:r>
              <a:rPr lang="en-US" sz="1900" b="1" dirty="0" smtClean="0">
                <a:solidFill>
                  <a:schemeClr val="bg1"/>
                </a:solidFill>
                <a:latin typeface="Franklin Gothic Book" pitchFamily="34" charset="0"/>
                <a:cs typeface="Arial" pitchFamily="34" charset="0"/>
              </a:rPr>
              <a:t>After holding public hearing and considering </a:t>
            </a:r>
            <a:r>
              <a:rPr lang="en-US" sz="1900" b="1" smtClean="0">
                <a:solidFill>
                  <a:schemeClr val="bg1"/>
                </a:solidFill>
                <a:latin typeface="Franklin Gothic Book" pitchFamily="34" charset="0"/>
                <a:cs typeface="Arial" pitchFamily="34" charset="0"/>
              </a:rPr>
              <a:t>comments                                      received,  </a:t>
            </a:r>
            <a:r>
              <a:rPr lang="en-US" sz="1900" b="1" dirty="0" err="1" smtClean="0">
                <a:solidFill>
                  <a:schemeClr val="bg1"/>
                </a:solidFill>
                <a:latin typeface="Franklin Gothic Book" pitchFamily="34" charset="0"/>
                <a:cs typeface="Arial" pitchFamily="34" charset="0"/>
              </a:rPr>
              <a:t>TxDOT</a:t>
            </a:r>
            <a:r>
              <a:rPr lang="en-US" sz="1900" b="1" dirty="0" smtClean="0">
                <a:solidFill>
                  <a:schemeClr val="bg1"/>
                </a:solidFill>
                <a:latin typeface="Franklin Gothic Book" pitchFamily="34" charset="0"/>
                <a:cs typeface="Arial" pitchFamily="34" charset="0"/>
              </a:rPr>
              <a:t> and FHWA will determine whether the                                                         Preferred (Red) Alternative should be moved forward  for selection.</a:t>
            </a:r>
            <a:endParaRPr lang="en-US" sz="1900" dirty="0">
              <a:solidFill>
                <a:schemeClr val="bg1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152578" name="Picture 2" descr="C:\Users\Nancy_Gates\AppData\Local\Microsoft\Windows\Temporary Internet Files\Content.Outlook\Z4JAG999\Timeline graphic NEW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839200" cy="2371736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75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53425" cy="461665"/>
          </a:xfrm>
        </p:spPr>
        <p:txBody>
          <a:bodyPr/>
          <a:lstStyle/>
          <a:p>
            <a:r>
              <a:rPr lang="en-US" dirty="0" smtClean="0"/>
              <a:t>Public Comment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7725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Sign up to speak with a speaker card (raise your hand if you need one).</a:t>
            </a:r>
          </a:p>
          <a:p>
            <a:r>
              <a:rPr lang="en-US" sz="2000" dirty="0" smtClean="0"/>
              <a:t>To allow everyone a chance to speak, please keep your verbal comments to three minutes.</a:t>
            </a:r>
          </a:p>
          <a:p>
            <a:endParaRPr lang="en-US" sz="2000" dirty="0"/>
          </a:p>
          <a:p>
            <a:r>
              <a:rPr lang="en-US" sz="2000" dirty="0" smtClean="0"/>
              <a:t>To submit a written comment, please:</a:t>
            </a:r>
          </a:p>
          <a:p>
            <a:pPr lvl="1"/>
            <a:r>
              <a:rPr lang="en-US" sz="1600" dirty="0" smtClean="0"/>
              <a:t>Fill out a comment card here tonight or mail it to us later</a:t>
            </a:r>
          </a:p>
          <a:p>
            <a:pPr lvl="1"/>
            <a:r>
              <a:rPr lang="en-US" sz="1600" dirty="0" smtClean="0"/>
              <a:t>Send us a comment via email at </a:t>
            </a:r>
            <a:r>
              <a:rPr lang="en-US" sz="1600" dirty="0" smtClean="0">
                <a:hlinkClick r:id="rId3"/>
              </a:rPr>
              <a:t>HarborBridgeDEIS@urs.com</a:t>
            </a:r>
            <a:endParaRPr lang="en-US" sz="1600" dirty="0" smtClean="0"/>
          </a:p>
          <a:p>
            <a:pPr lvl="1"/>
            <a:r>
              <a:rPr lang="en-US" sz="1600" dirty="0" smtClean="0"/>
              <a:t>Fill out an online comment form at </a:t>
            </a:r>
            <a:r>
              <a:rPr lang="en-US" sz="1600" dirty="0" smtClean="0">
                <a:hlinkClick r:id="rId4"/>
              </a:rPr>
              <a:t>www.ccharborbridgeproject.com</a:t>
            </a:r>
            <a:endParaRPr lang="en-US" sz="1600" dirty="0" smtClean="0"/>
          </a:p>
          <a:p>
            <a:pPr marL="284162" lvl="1" indent="0">
              <a:buNone/>
            </a:pPr>
            <a:endParaRPr lang="en-US" sz="1600" dirty="0" smtClean="0"/>
          </a:p>
          <a:p>
            <a:r>
              <a:rPr lang="en-US" sz="2000" dirty="0" smtClean="0"/>
              <a:t>To dictate a comment, visit the court reporter here tonight.</a:t>
            </a:r>
          </a:p>
          <a:p>
            <a:endParaRPr lang="en-US" sz="2000" dirty="0"/>
          </a:p>
          <a:p>
            <a:r>
              <a:rPr lang="en-US" sz="2000" dirty="0" smtClean="0"/>
              <a:t>The public comment period ends on March 3, 2014. Storefront meetings at the library and Oveal Williams Center will be held through Feb 27.</a:t>
            </a:r>
          </a:p>
          <a:p>
            <a:pPr marL="284162" lvl="1" indent="0">
              <a:buNone/>
            </a:pPr>
            <a:endParaRPr lang="en-US" dirty="0" smtClean="0"/>
          </a:p>
          <a:p>
            <a:endParaRPr lang="en-US" sz="2000" dirty="0" smtClean="0"/>
          </a:p>
          <a:p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29665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53425" cy="461665"/>
          </a:xfrm>
        </p:spPr>
        <p:txBody>
          <a:bodyPr/>
          <a:lstStyle/>
          <a:p>
            <a:r>
              <a:rPr lang="en-US" dirty="0" smtClean="0"/>
              <a:t>Conclusion and Adjournment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7725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284162" lvl="1" indent="0" algn="ctr">
              <a:buClr>
                <a:srgbClr val="0A1B2B"/>
              </a:buClr>
              <a:buNone/>
            </a:pPr>
            <a:endParaRPr lang="en-US" sz="2400" b="1" dirty="0" smtClean="0">
              <a:solidFill>
                <a:prstClr val="black"/>
              </a:solidFill>
            </a:endParaRPr>
          </a:p>
          <a:p>
            <a:pPr marL="284162" lvl="1" indent="0" algn="ctr">
              <a:buClr>
                <a:srgbClr val="0A1B2B"/>
              </a:buClr>
              <a:buNone/>
            </a:pPr>
            <a:endParaRPr lang="en-US" sz="2400" b="1" dirty="0">
              <a:solidFill>
                <a:prstClr val="black"/>
              </a:solidFill>
            </a:endParaRPr>
          </a:p>
          <a:p>
            <a:pPr marL="284162" lvl="1" indent="0" algn="ctr">
              <a:buClr>
                <a:srgbClr val="0A1B2B"/>
              </a:buClr>
              <a:buNone/>
            </a:pPr>
            <a:endParaRPr lang="en-US" sz="2400" b="1" dirty="0" smtClean="0">
              <a:solidFill>
                <a:prstClr val="black"/>
              </a:solidFill>
            </a:endParaRPr>
          </a:p>
          <a:p>
            <a:pPr marL="284162" lvl="1" indent="0" algn="ctr">
              <a:buClr>
                <a:srgbClr val="0A1B2B"/>
              </a:buClr>
              <a:buNone/>
            </a:pPr>
            <a:endParaRPr lang="en-US" sz="2400" b="1" dirty="0">
              <a:solidFill>
                <a:prstClr val="black"/>
              </a:solidFill>
            </a:endParaRPr>
          </a:p>
          <a:p>
            <a:pPr marL="284162" lvl="1" indent="0" algn="ctr">
              <a:buClr>
                <a:srgbClr val="0A1B2B"/>
              </a:buClr>
              <a:buNone/>
            </a:pPr>
            <a:r>
              <a:rPr lang="en-US" sz="2400" b="1" dirty="0" smtClean="0">
                <a:solidFill>
                  <a:prstClr val="black"/>
                </a:solidFill>
              </a:rPr>
              <a:t>Thank </a:t>
            </a:r>
            <a:r>
              <a:rPr lang="en-US" sz="2400" b="1" dirty="0">
                <a:solidFill>
                  <a:prstClr val="black"/>
                </a:solidFill>
              </a:rPr>
              <a:t>you for joining us tonight</a:t>
            </a:r>
          </a:p>
          <a:p>
            <a:pPr marL="284162" lvl="1" indent="0">
              <a:buNone/>
            </a:pPr>
            <a:endParaRPr lang="en-US" dirty="0" smtClean="0"/>
          </a:p>
          <a:p>
            <a:endParaRPr lang="en-US" sz="2000" dirty="0" smtClean="0"/>
          </a:p>
          <a:p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15496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8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jpkN5a.s0eIRQ1VajZeX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E1_nFA840OlZ.4Wz9RlB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UdFQdb3k6Pf0.tJe3aj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.ZozDRwkUKmrwVY015d7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ojvTlj3QUWGql_i_7LeJ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_Qp5HJoRkumCwRmwVWN2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ojvTlj3QUWGql_i_7LeJ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_Qp5HJoRkumCwRmwVWN2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jpkN5a.s0eIRQ1VajZeX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E1_nFA840OlZ.4Wz9RlB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UdFQdb3k6Pf0.tJe3aj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.ZozDRwkUKmrwVY015d7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jpkN5a.s0eIRQ1VajZeX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jpkN5a.s0eIRQ1VajZeX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jpkN5a.s0eIRQ1VajZeX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jpkN5a.s0eIRQ1VajZeX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jpkN5a.s0eIRQ1VajZeXQ"/>
</p:tagLst>
</file>

<file path=ppt/theme/theme1.xml><?xml version="1.0" encoding="utf-8"?>
<a:theme xmlns:a="http://schemas.openxmlformats.org/drawingml/2006/main" name="MASTER_powerpoint_template">
  <a:themeElements>
    <a:clrScheme name="Custom 7">
      <a:dk1>
        <a:sysClr val="windowText" lastClr="000000"/>
      </a:dk1>
      <a:lt1>
        <a:sysClr val="window" lastClr="FFFFFF"/>
      </a:lt1>
      <a:dk2>
        <a:srgbClr val="E2E7EB"/>
      </a:dk2>
      <a:lt2>
        <a:srgbClr val="F9EFE0"/>
      </a:lt2>
      <a:accent1>
        <a:srgbClr val="0A1B2B"/>
      </a:accent1>
      <a:accent2>
        <a:srgbClr val="14385C"/>
      </a:accent2>
      <a:accent3>
        <a:srgbClr val="899BAD"/>
      </a:accent3>
      <a:accent4>
        <a:srgbClr val="925700"/>
      </a:accent4>
      <a:accent5>
        <a:srgbClr val="CC7A00"/>
      </a:accent5>
      <a:accent6>
        <a:srgbClr val="E5BC7F"/>
      </a:accent6>
      <a:hlink>
        <a:srgbClr val="042A45"/>
      </a:hlink>
      <a:folHlink>
        <a:srgbClr val="4D4D4D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200" dirty="0" err="1" smtClean="0"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12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MASTER_powerpoint_template05212013_v2">
  <a:themeElements>
    <a:clrScheme name="Custom 7">
      <a:dk1>
        <a:sysClr val="windowText" lastClr="000000"/>
      </a:dk1>
      <a:lt1>
        <a:sysClr val="window" lastClr="FFFFFF"/>
      </a:lt1>
      <a:dk2>
        <a:srgbClr val="E2E7EB"/>
      </a:dk2>
      <a:lt2>
        <a:srgbClr val="F9EFE0"/>
      </a:lt2>
      <a:accent1>
        <a:srgbClr val="0A1B2B"/>
      </a:accent1>
      <a:accent2>
        <a:srgbClr val="14385C"/>
      </a:accent2>
      <a:accent3>
        <a:srgbClr val="899BAD"/>
      </a:accent3>
      <a:accent4>
        <a:srgbClr val="925700"/>
      </a:accent4>
      <a:accent5>
        <a:srgbClr val="CC7A00"/>
      </a:accent5>
      <a:accent6>
        <a:srgbClr val="E5BC7F"/>
      </a:accent6>
      <a:hlink>
        <a:srgbClr val="042A45"/>
      </a:hlink>
      <a:folHlink>
        <a:srgbClr val="4D4D4D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200" dirty="0" err="1" smtClean="0"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12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3080</TotalTime>
  <Words>875</Words>
  <Application>Microsoft Office PowerPoint</Application>
  <PresentationFormat>On-screen Show (4:3)</PresentationFormat>
  <Paragraphs>180</Paragraphs>
  <Slides>21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MASTER_powerpoint_template</vt:lpstr>
      <vt:lpstr>MASTER_powerpoint_template05212013_v2</vt:lpstr>
      <vt:lpstr>think-cell Slide</vt:lpstr>
      <vt:lpstr>    US 181 Harbor Bridge Project</vt:lpstr>
      <vt:lpstr>Tonight’s Agenda</vt:lpstr>
      <vt:lpstr>Why are we here tonight?</vt:lpstr>
      <vt:lpstr>US 181 Harbor Bridge Draft EIS/Section 4 (f) Evaluation</vt:lpstr>
      <vt:lpstr>TxDOT’s Right-of-Way Acquisition Process</vt:lpstr>
      <vt:lpstr>Hearing Procedure </vt:lpstr>
      <vt:lpstr>What is the Harbor Bridge Project? </vt:lpstr>
      <vt:lpstr>Harbor Bridge Project History </vt:lpstr>
      <vt:lpstr>Six Preliminary Alternatives and No-Build Alternative Identified </vt:lpstr>
      <vt:lpstr>Project Introduction</vt:lpstr>
      <vt:lpstr>Six → Four Reasonable Alternatives Considered in Draft EIS</vt:lpstr>
      <vt:lpstr>Visualizations of Alternatives</vt:lpstr>
      <vt:lpstr>Key Findings of Draft EIS/Section 4(f) Evaluation</vt:lpstr>
      <vt:lpstr>The Preferred Alternative – Red Alternative</vt:lpstr>
      <vt:lpstr>Why the Red Alternative?</vt:lpstr>
      <vt:lpstr>Park Improvement Concepts</vt:lpstr>
      <vt:lpstr>Proposed Environmental Justice Mitigation</vt:lpstr>
      <vt:lpstr> Public Involvement Key to Project Development</vt:lpstr>
      <vt:lpstr>Next Steps </vt:lpstr>
      <vt:lpstr>Public Comment Period</vt:lpstr>
      <vt:lpstr>Conclusion and Adjournment</vt:lpstr>
    </vt:vector>
  </TitlesOfParts>
  <Company>URS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Nancy Gates</dc:creator>
  <cp:lastModifiedBy>Nancy Gates</cp:lastModifiedBy>
  <cp:revision>140</cp:revision>
  <cp:lastPrinted>2014-02-18T17:45:06Z</cp:lastPrinted>
  <dcterms:created xsi:type="dcterms:W3CDTF">2014-01-07T23:40:37Z</dcterms:created>
  <dcterms:modified xsi:type="dcterms:W3CDTF">2014-02-21T23:58:28Z</dcterms:modified>
</cp:coreProperties>
</file>